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Proxima Nova"/>
      <p:regular r:id="rId13"/>
      <p:bold r:id="rId14"/>
      <p:italic r:id="rId15"/>
      <p:boldItalic r:id="rId16"/>
    </p:embeddedFont>
    <p:embeddedFont>
      <p:font typeface="Alfa Slab One"/>
      <p:regular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ProximaNova-regular.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roximaNova-italic.fntdata"/><Relationship Id="rId14" Type="http://schemas.openxmlformats.org/officeDocument/2006/relationships/font" Target="fonts/ProximaNova-bold.fntdata"/><Relationship Id="rId17" Type="http://schemas.openxmlformats.org/officeDocument/2006/relationships/font" Target="fonts/AlfaSlabOne-regular.fntdata"/><Relationship Id="rId16" Type="http://schemas.openxmlformats.org/officeDocument/2006/relationships/font" Target="fonts/ProximaNova-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la.org/advocacy/intfreedom/censorship/courtcases#mfar"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smithsonianmag.com/history/students-black-armbands-and-supreme-court-case-paved-way-parkland-kids-180971322/" TargetMode="External"/><Relationship Id="rId3" Type="http://schemas.openxmlformats.org/officeDocument/2006/relationships/hyperlink" Target="https://www.youtube.com/watch?v=go63SCNT6OQ"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csuLw3A22BA" TargetMode="External"/><Relationship Id="rId3" Type="http://schemas.openxmlformats.org/officeDocument/2006/relationships/hyperlink" Target="https://kempajournalism.org/7047/resources/first-amendment/the-true-story-behind-hazelwood-v-kuhlmeier/"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firstamendment.mtsu.edu/article/miller-v-california/"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information about each of the cases listed–which are presented with minimal information here as to not overwhelm–is available on the ALA Website of </a:t>
            </a:r>
            <a:r>
              <a:rPr lang="en" u="sng">
                <a:solidFill>
                  <a:schemeClr val="hlink"/>
                </a:solidFill>
                <a:hlinkClick r:id="rId2"/>
              </a:rPr>
              <a:t>notable First Amendment cases</a:t>
            </a:r>
            <a:r>
              <a:rPr lang="en"/>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f5fee4e2e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f5fee4e2e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 that last point, feel free to ask attendees where they feel like they can hang out or go to outside of their homes or schools where there is not some kind of limit on them. This might mean asking if there are parks they can go to without getting into trouble or if they can go hang out at a local coffee shop without being told they need to get out. What exchanges are necessary for them to be in a space like a cafe (they have to buy something!)? How does that differ from something like a </a:t>
            </a:r>
            <a:r>
              <a:rPr lang="en"/>
              <a:t>public</a:t>
            </a:r>
            <a:r>
              <a:rPr lang="en"/>
              <a:t> library? What happens when public libraries are now obligated to impose new rules or restrictions to those under 18?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Recall: most decisions about student </a:t>
            </a:r>
            <a:r>
              <a:rPr lang="en"/>
              <a:t>rights</a:t>
            </a:r>
            <a:r>
              <a:rPr lang="en"/>
              <a:t> happen in the court. This is because the court helps determine whether or not laws are constitutional. The cases included in this lesson are a small number of important decisions that impact those under 18 every single day.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f5fee4e2e4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f5fee4e2e4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split vote from the Supreme Court means that the decision isn’t unanimous (of course) but that it doesn’t become precedent for future cases. It makes support for a case, but it is not going to be THE defining decision.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books in question were:</a:t>
            </a:r>
            <a:endParaRPr/>
          </a:p>
          <a:p>
            <a:pPr indent="0" lvl="0" marL="0" rtl="0" algn="l">
              <a:spcBef>
                <a:spcPts val="0"/>
              </a:spcBef>
              <a:spcAft>
                <a:spcPts val="0"/>
              </a:spcAft>
              <a:buClr>
                <a:schemeClr val="dk1"/>
              </a:buClr>
              <a:buSzPts val="1100"/>
              <a:buFont typeface="Arial"/>
              <a:buNone/>
            </a:pPr>
            <a:r>
              <a:rPr lang="en"/>
              <a:t>Slaughterhouse-Five by Kurt Vonnegut, Jr.</a:t>
            </a:r>
            <a:endParaRPr/>
          </a:p>
          <a:p>
            <a:pPr indent="0" lvl="0" marL="0" rtl="0" algn="l">
              <a:spcBef>
                <a:spcPts val="0"/>
              </a:spcBef>
              <a:spcAft>
                <a:spcPts val="0"/>
              </a:spcAft>
              <a:buClr>
                <a:schemeClr val="dk1"/>
              </a:buClr>
              <a:buSzPts val="1100"/>
              <a:buFont typeface="Arial"/>
              <a:buNone/>
            </a:pPr>
            <a:r>
              <a:rPr lang="en"/>
              <a:t>The Naked Ape by Desmond Morris</a:t>
            </a:r>
            <a:endParaRPr/>
          </a:p>
          <a:p>
            <a:pPr indent="0" lvl="0" marL="0" rtl="0" algn="l">
              <a:spcBef>
                <a:spcPts val="0"/>
              </a:spcBef>
              <a:spcAft>
                <a:spcPts val="0"/>
              </a:spcAft>
              <a:buClr>
                <a:schemeClr val="dk1"/>
              </a:buClr>
              <a:buSzPts val="1100"/>
              <a:buFont typeface="Arial"/>
              <a:buNone/>
            </a:pPr>
            <a:r>
              <a:rPr lang="en"/>
              <a:t>Down These Mean Streets by Piri Thomas</a:t>
            </a:r>
            <a:endParaRPr/>
          </a:p>
          <a:p>
            <a:pPr indent="0" lvl="0" marL="0" rtl="0" algn="l">
              <a:spcBef>
                <a:spcPts val="0"/>
              </a:spcBef>
              <a:spcAft>
                <a:spcPts val="0"/>
              </a:spcAft>
              <a:buClr>
                <a:schemeClr val="dk1"/>
              </a:buClr>
              <a:buSzPts val="1100"/>
              <a:buFont typeface="Arial"/>
              <a:buNone/>
            </a:pPr>
            <a:r>
              <a:rPr lang="en"/>
              <a:t>Best Short Stories of Negro Writers edited by Langston Hughes</a:t>
            </a:r>
            <a:endParaRPr/>
          </a:p>
          <a:p>
            <a:pPr indent="0" lvl="0" marL="0" rtl="0" algn="l">
              <a:spcBef>
                <a:spcPts val="0"/>
              </a:spcBef>
              <a:spcAft>
                <a:spcPts val="0"/>
              </a:spcAft>
              <a:buClr>
                <a:schemeClr val="dk1"/>
              </a:buClr>
              <a:buSzPts val="1100"/>
              <a:buFont typeface="Arial"/>
              <a:buNone/>
            </a:pPr>
            <a:r>
              <a:rPr lang="en"/>
              <a:t>Go Ask Alice by “anonymous”</a:t>
            </a:r>
            <a:endParaRPr/>
          </a:p>
          <a:p>
            <a:pPr indent="0" lvl="0" marL="0" rtl="0" algn="l">
              <a:spcBef>
                <a:spcPts val="0"/>
              </a:spcBef>
              <a:spcAft>
                <a:spcPts val="0"/>
              </a:spcAft>
              <a:buClr>
                <a:schemeClr val="dk1"/>
              </a:buClr>
              <a:buSzPts val="1100"/>
              <a:buFont typeface="Arial"/>
              <a:buNone/>
            </a:pPr>
            <a:r>
              <a:rPr lang="en"/>
              <a:t>Laughing Boy by Oliver LaFarge</a:t>
            </a:r>
            <a:endParaRPr/>
          </a:p>
          <a:p>
            <a:pPr indent="0" lvl="0" marL="0" rtl="0" algn="l">
              <a:spcBef>
                <a:spcPts val="0"/>
              </a:spcBef>
              <a:spcAft>
                <a:spcPts val="0"/>
              </a:spcAft>
              <a:buClr>
                <a:schemeClr val="dk1"/>
              </a:buClr>
              <a:buSzPts val="1100"/>
              <a:buFont typeface="Arial"/>
              <a:buNone/>
            </a:pPr>
            <a:r>
              <a:rPr lang="en"/>
              <a:t>Black Boy by Richard Wright</a:t>
            </a:r>
            <a:endParaRPr/>
          </a:p>
          <a:p>
            <a:pPr indent="0" lvl="0" marL="0" rtl="0" algn="l">
              <a:spcBef>
                <a:spcPts val="0"/>
              </a:spcBef>
              <a:spcAft>
                <a:spcPts val="0"/>
              </a:spcAft>
              <a:buClr>
                <a:schemeClr val="dk1"/>
              </a:buClr>
              <a:buSzPts val="1100"/>
              <a:buFont typeface="Arial"/>
              <a:buNone/>
            </a:pPr>
            <a:r>
              <a:rPr lang="en"/>
              <a:t>A Hero Ain't Nothin' but a Sandwich by Alice Childress</a:t>
            </a:r>
            <a:endParaRPr/>
          </a:p>
          <a:p>
            <a:pPr indent="0" lvl="0" marL="0" rtl="0" algn="l">
              <a:spcBef>
                <a:spcPts val="0"/>
              </a:spcBef>
              <a:spcAft>
                <a:spcPts val="0"/>
              </a:spcAft>
              <a:buClr>
                <a:schemeClr val="dk1"/>
              </a:buClr>
              <a:buSzPts val="1100"/>
              <a:buFont typeface="Arial"/>
              <a:buNone/>
            </a:pPr>
            <a:r>
              <a:rPr lang="en"/>
              <a:t>Soul on Ice by Eldridge Cleaver</a:t>
            </a:r>
            <a:endParaRPr/>
          </a:p>
          <a:p>
            <a:pPr indent="0" lvl="0" marL="0" rtl="0" algn="l">
              <a:spcBef>
                <a:spcPts val="0"/>
              </a:spcBef>
              <a:spcAft>
                <a:spcPts val="0"/>
              </a:spcAft>
              <a:buClr>
                <a:schemeClr val="dk1"/>
              </a:buClr>
              <a:buSzPts val="1100"/>
              <a:buFont typeface="Arial"/>
              <a:buNone/>
            </a:pPr>
            <a:r>
              <a:rPr lang="en"/>
              <a:t>A Reader for Writers edited by Jerome Archer--this was removed from the junior high library because of the inclusion of “A Modest Proposal” by Jonathan Swift, which the board found offensive.</a:t>
            </a:r>
            <a:endParaRPr/>
          </a:p>
          <a:p>
            <a:pPr indent="0" lvl="0" marL="0" rtl="0" algn="l">
              <a:spcBef>
                <a:spcPts val="0"/>
              </a:spcBef>
              <a:spcAft>
                <a:spcPts val="0"/>
              </a:spcAft>
              <a:buClr>
                <a:schemeClr val="dk1"/>
              </a:buClr>
              <a:buSzPts val="1100"/>
              <a:buFont typeface="Arial"/>
              <a:buNone/>
            </a:pPr>
            <a:r>
              <a:rPr lang="en"/>
              <a:t>The Fixer by Bernard Malamud--this was removed from curriculum.</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f5fee4e2e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f5fee4e2e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Supreme Court argued in favor of the students under the notion of “symbolic speech.”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a:t>
            </a:r>
            <a:r>
              <a:rPr lang="en"/>
              <a:t>quote</a:t>
            </a:r>
            <a:r>
              <a:rPr lang="en"/>
              <a:t> issued from the court is one of the most famous in Supreme Court history, especially in relation to student/teacher rights. Since there was no imminent violence or imminent threats in the wearing of the armbands, students did not lose their rights to such symbolic speech.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case led to the “Tinker Test,” which requires that for speech to be suppressed in public schools, it has to “materially and substantially” interfere with school operations. These are the questions asked: Did the speech or expression of the student "materially and substantially interfere with the requirements of appropriate discipline in the operation of the school," or "reasonably have led school authorities to forecast substantial disruption of or material interference with school activities?"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and additional information: </a:t>
            </a:r>
            <a:r>
              <a:rPr lang="en" u="sng">
                <a:solidFill>
                  <a:schemeClr val="hlink"/>
                </a:solidFill>
                <a:hlinkClick r:id="rId2"/>
              </a:rPr>
              <a:t>https://www.smithsonianmag.com/history/students-black-armbands-and-supreme-court-case-paved-way-parkland-kids-180971322/</a:t>
            </a:r>
            <a:r>
              <a:rPr lang="en"/>
              <a:t> </a:t>
            </a:r>
            <a:endParaRPr/>
          </a:p>
          <a:p>
            <a:pPr indent="0" lvl="0" marL="0" rtl="0" algn="l">
              <a:spcBef>
                <a:spcPts val="0"/>
              </a:spcBef>
              <a:spcAft>
                <a:spcPts val="0"/>
              </a:spcAft>
              <a:buNone/>
            </a:pPr>
            <a:r>
              <a:rPr lang="en"/>
              <a:t>Additional video on Tinker vs. Des Moines: </a:t>
            </a:r>
            <a:r>
              <a:rPr lang="en" u="sng">
                <a:solidFill>
                  <a:schemeClr val="hlink"/>
                </a:solidFill>
                <a:hlinkClick r:id="rId3"/>
              </a:rPr>
              <a:t>https://www.youtube.com/watch?v=go63SCNT6OQ</a:t>
            </a:r>
            <a:r>
              <a:rPr lang="en"/>
              <a: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f5fee4e2e4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f5fee4e2e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Hazelwood case is an interesting look at the First Amendment when it comes to schools. This is likely one of the cases that will influence </a:t>
            </a:r>
            <a:r>
              <a:rPr lang="en"/>
              <a:t>future</a:t>
            </a:r>
            <a:r>
              <a:rPr lang="en"/>
              <a:t> book banning decisions, given that the Supreme Court deemed a school newspaper a limited forum–that means it was not open to everyone and was sponsored by the school. Administration in public schools can put limits on what goes to press in student newspapers if the paper is sponsored by the district, since that would not be censoring government speech (the school is not writing the newspaper and thus, it’s not coming from them). Student journalists, were they to run their own off-campus newspaper or a completely independent student newspaper, would not be limited by this decision.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this relates to the right to read: how does the Supreme Court designate the school library? If it’s supervised by the school, then it’s not subject to the same First Amendment protections as if it were off campus or independent. Does that argument work? It’s unclear at this point, but the Hazelwood case provides a lot of necessary insight into what is and is not deemed “government speech.”</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There’s a short YouTube video going over this case here: </a:t>
            </a:r>
            <a:r>
              <a:rPr lang="en" u="sng">
                <a:solidFill>
                  <a:schemeClr val="hlink"/>
                </a:solidFill>
                <a:hlinkClick r:id="rId2"/>
              </a:rPr>
              <a:t>https://www.youtube.com/watch?v=csuLw3A22BA</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from </a:t>
            </a:r>
            <a:r>
              <a:rPr lang="en" u="sng">
                <a:solidFill>
                  <a:schemeClr val="hlink"/>
                </a:solidFill>
                <a:hlinkClick r:id="rId3"/>
              </a:rPr>
              <a:t>https://kempajournalism.org/7047/resources/first-amendment/the-true-story-behind-hazelwood-v-kuhlmeier/</a:t>
            </a:r>
            <a:r>
              <a:rPr lang="en"/>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f5fee4e2e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f5fee4e2e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Defamation is a statement about a person, business, or organization that harms its reputation or business. It is an umbrella term which includes specific types of defamation. A defamatory statement would be claiming that a new local restaurant is overrun with vermin; if there’s no </a:t>
            </a:r>
            <a:r>
              <a:rPr lang="en"/>
              <a:t>substantive</a:t>
            </a:r>
            <a:r>
              <a:rPr lang="en"/>
              <a:t> proof–photos, a health department citation–then the statement harms the reputation of the business and the speaker/writer could be sued.</a:t>
            </a:r>
            <a:endParaRPr/>
          </a:p>
          <a:p>
            <a:pPr indent="-298450" lvl="0" marL="457200" rtl="0" algn="l">
              <a:spcBef>
                <a:spcPts val="0"/>
              </a:spcBef>
              <a:spcAft>
                <a:spcPts val="0"/>
              </a:spcAft>
              <a:buSzPts val="1100"/>
              <a:buChar char="-"/>
            </a:pPr>
            <a:r>
              <a:rPr lang="en"/>
              <a:t>Libel is tangible defamation in the form of a printed news article, magazine article, blog, or photo.</a:t>
            </a:r>
            <a:endParaRPr/>
          </a:p>
          <a:p>
            <a:pPr indent="-298450" lvl="0" marL="457200" rtl="0" algn="l">
              <a:spcBef>
                <a:spcPts val="0"/>
              </a:spcBef>
              <a:spcAft>
                <a:spcPts val="0"/>
              </a:spcAft>
              <a:buSzPts val="1100"/>
              <a:buChar char="-"/>
            </a:pPr>
            <a:r>
              <a:rPr lang="en"/>
              <a:t>Slanter is defamation that is intangible because it is spoken or broadcast and there’s no physical evidence.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West Virginia case is over student rights to not stand for the pledge of allegiance.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f5fee4e2e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f5fee4e2e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history of Miller vs. California is tied up in the history of print censorship. This case covered advertisements sent out by a bookseller showing off upcoming adult books: </a:t>
            </a:r>
            <a:r>
              <a:rPr lang="en" u="sng">
                <a:solidFill>
                  <a:schemeClr val="hlink"/>
                </a:solidFill>
                <a:hlinkClick r:id="rId2"/>
              </a:rPr>
              <a:t>https://firstamendment.mtsu.edu/article/miller-v-california/</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a local or state government outlaws “obscene” materials in libraries, the question worth asking is why? Obscene materials are </a:t>
            </a:r>
            <a:r>
              <a:rPr b="1" lang="en"/>
              <a:t>already </a:t>
            </a:r>
            <a:r>
              <a:rPr lang="en"/>
              <a:t>illegal, and there is not obscene material published for anyone under the age of 18. Obscene material published for an adult audience is almost never in school or public libraries.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key phrase in the Miller Test: “as a whole.” It is so important that in the 65 words of the test, it is repeated twice. That means </a:t>
            </a:r>
            <a:r>
              <a:rPr lang="en"/>
              <a:t>readers cannot cherry pick passages from a whole text or image and deem them obscene. The entire product needs to be evaluated.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672175"/>
            <a:ext cx="8520600" cy="1957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5100"/>
              <a:t>What About Student Rights?</a:t>
            </a:r>
            <a:endParaRPr sz="5100"/>
          </a:p>
        </p:txBody>
      </p:sp>
      <p:sp>
        <p:nvSpPr>
          <p:cNvPr id="57" name="Google Shape;57;p13"/>
          <p:cNvSpPr txBox="1"/>
          <p:nvPr>
            <p:ph idx="1" type="subTitle"/>
          </p:nvPr>
        </p:nvSpPr>
        <p:spPr>
          <a:xfrm>
            <a:off x="311700" y="3242023"/>
            <a:ext cx="8520600" cy="7335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Onto the judicial system!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Are Student Rights?</a:t>
            </a:r>
            <a:endParaRPr/>
          </a:p>
        </p:txBody>
      </p:sp>
      <p:sp>
        <p:nvSpPr>
          <p:cNvPr id="63" name="Google Shape;63;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Student rights are those permitted to people under the age of 18. </a:t>
            </a:r>
            <a:endParaRPr/>
          </a:p>
          <a:p>
            <a:pPr indent="-342900" lvl="0" marL="457200" rtl="0" algn="l">
              <a:spcBef>
                <a:spcPts val="1000"/>
              </a:spcBef>
              <a:spcAft>
                <a:spcPts val="0"/>
              </a:spcAft>
              <a:buSzPts val="1800"/>
              <a:buChar char="-"/>
            </a:pPr>
            <a:r>
              <a:rPr lang="en"/>
              <a:t>They are primarily related to public schools, where most young people spend most of their time outside of the home.</a:t>
            </a:r>
            <a:endParaRPr/>
          </a:p>
          <a:p>
            <a:pPr indent="-342900" lvl="0" marL="457200" rtl="0" algn="l">
              <a:spcBef>
                <a:spcPts val="1000"/>
              </a:spcBef>
              <a:spcAft>
                <a:spcPts val="0"/>
              </a:spcAft>
              <a:buSzPts val="1800"/>
              <a:buChar char="-"/>
            </a:pPr>
            <a:r>
              <a:rPr lang="en"/>
              <a:t>Student rights are gray areas in other public places, such as public libraries. </a:t>
            </a:r>
            <a:endParaRPr/>
          </a:p>
          <a:p>
            <a:pPr indent="-342900" lvl="0" marL="457200" rtl="0" algn="l">
              <a:spcBef>
                <a:spcPts val="1000"/>
              </a:spcBef>
              <a:spcAft>
                <a:spcPts val="0"/>
              </a:spcAft>
              <a:buSzPts val="1800"/>
              <a:buChar char="-"/>
            </a:pPr>
            <a:r>
              <a:rPr lang="en"/>
              <a:t>Anticipate more decisions about the rights of minors in the coming years through court cases.</a:t>
            </a:r>
            <a:endParaRPr/>
          </a:p>
          <a:p>
            <a:pPr indent="0" lvl="0" marL="0" rtl="0" algn="l">
              <a:spcBef>
                <a:spcPts val="1000"/>
              </a:spcBef>
              <a:spcAft>
                <a:spcPts val="0"/>
              </a:spcAft>
              <a:buNone/>
            </a:pPr>
            <a:r>
              <a:t/>
            </a:r>
            <a:endParaRPr/>
          </a:p>
          <a:p>
            <a:pPr indent="0" lvl="0" marL="0" rtl="0" algn="l">
              <a:spcBef>
                <a:spcPts val="1000"/>
              </a:spcBef>
              <a:spcAft>
                <a:spcPts val="1000"/>
              </a:spcAft>
              <a:buNone/>
            </a:pPr>
            <a:r>
              <a:rPr lang="en"/>
              <a:t>With fewer places for young people to be freely, those public places that still provide space and resources will see more attention and scrutiny.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400"/>
              <a:t>Can Schools Ban Books? </a:t>
            </a:r>
            <a:endParaRPr sz="2400"/>
          </a:p>
          <a:p>
            <a:pPr indent="0" lvl="0" marL="0" rtl="0" algn="l">
              <a:spcBef>
                <a:spcPts val="0"/>
              </a:spcBef>
              <a:spcAft>
                <a:spcPts val="0"/>
              </a:spcAft>
              <a:buSzPts val="990"/>
              <a:buNone/>
            </a:pPr>
            <a:r>
              <a:rPr lang="en" sz="2400"/>
              <a:t>Island Trees vs. Pico (1982)</a:t>
            </a:r>
            <a:endParaRPr sz="2400"/>
          </a:p>
        </p:txBody>
      </p:sp>
      <p:sp>
        <p:nvSpPr>
          <p:cNvPr id="69" name="Google Shape;69;p15"/>
          <p:cNvSpPr txBox="1"/>
          <p:nvPr>
            <p:ph idx="1" type="body"/>
          </p:nvPr>
        </p:nvSpPr>
        <p:spPr>
          <a:xfrm>
            <a:off x="311700" y="1424475"/>
            <a:ext cx="8520600" cy="34164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At Island Trees Union Free School District (NY), a group of parents challenged a list of books in school libraries.</a:t>
            </a:r>
            <a:endParaRPr/>
          </a:p>
          <a:p>
            <a:pPr indent="-342900" lvl="0" marL="457200" rtl="0" algn="l">
              <a:spcBef>
                <a:spcPts val="1000"/>
              </a:spcBef>
              <a:spcAft>
                <a:spcPts val="0"/>
              </a:spcAft>
              <a:buSzPts val="1800"/>
              <a:buChar char="-"/>
            </a:pPr>
            <a:r>
              <a:rPr lang="en"/>
              <a:t>Books were removed for review by a school board committee. </a:t>
            </a:r>
            <a:endParaRPr/>
          </a:p>
          <a:p>
            <a:pPr indent="-342900" lvl="0" marL="457200" rtl="0" algn="l">
              <a:spcBef>
                <a:spcPts val="1000"/>
              </a:spcBef>
              <a:spcAft>
                <a:spcPts val="0"/>
              </a:spcAft>
              <a:buSzPts val="1800"/>
              <a:buChar char="-"/>
            </a:pPr>
            <a:r>
              <a:rPr lang="en"/>
              <a:t>While the committee wanted to return 5 of the 9 books, the school board overruled the decision and only returned 2.</a:t>
            </a:r>
            <a:endParaRPr/>
          </a:p>
          <a:p>
            <a:pPr indent="-342900" lvl="0" marL="457200" rtl="0" algn="l">
              <a:spcBef>
                <a:spcPts val="1000"/>
              </a:spcBef>
              <a:spcAft>
                <a:spcPts val="0"/>
              </a:spcAft>
              <a:buSzPts val="1800"/>
              <a:buChar char="-"/>
            </a:pPr>
            <a:r>
              <a:rPr lang="en"/>
              <a:t>After the case moved through the court system, t</a:t>
            </a:r>
            <a:r>
              <a:rPr lang="en"/>
              <a:t>he Supreme Court split its vote. Four Justices deemed the removal of books unconstitutional, so books were returned. </a:t>
            </a:r>
            <a:endParaRPr/>
          </a:p>
          <a:p>
            <a:pPr indent="-342900" lvl="0" marL="457200" rtl="0" algn="l">
              <a:spcBef>
                <a:spcPts val="1000"/>
              </a:spcBef>
              <a:spcAft>
                <a:spcPts val="0"/>
              </a:spcAft>
              <a:buSzPts val="1800"/>
              <a:buChar char="-"/>
            </a:pPr>
            <a:r>
              <a:rPr lang="en"/>
              <a:t>This was the first court case to explore the right to receive information in a library within the context of the First Amendment.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400"/>
              <a:t>Do Students Have Constitutional Rights at School?</a:t>
            </a:r>
            <a:endParaRPr sz="2400"/>
          </a:p>
          <a:p>
            <a:pPr indent="0" lvl="0" marL="0" rtl="0" algn="l">
              <a:spcBef>
                <a:spcPts val="0"/>
              </a:spcBef>
              <a:spcAft>
                <a:spcPts val="0"/>
              </a:spcAft>
              <a:buSzPts val="990"/>
              <a:buNone/>
            </a:pPr>
            <a:r>
              <a:rPr lang="en" sz="2400"/>
              <a:t>Tinker vs. Des Moines (1969)</a:t>
            </a:r>
            <a:endParaRPr sz="2400"/>
          </a:p>
        </p:txBody>
      </p:sp>
      <p:sp>
        <p:nvSpPr>
          <p:cNvPr id="75" name="Google Shape;75;p16"/>
          <p:cNvSpPr txBox="1"/>
          <p:nvPr>
            <p:ph idx="1" type="body"/>
          </p:nvPr>
        </p:nvSpPr>
        <p:spPr>
          <a:xfrm>
            <a:off x="4613900" y="1533475"/>
            <a:ext cx="4218300" cy="3334200"/>
          </a:xfrm>
          <a:prstGeom prst="rect">
            <a:avLst/>
          </a:prstGeom>
        </p:spPr>
        <p:txBody>
          <a:bodyPr anchorCtr="0" anchor="t" bIns="91425" lIns="91425" spcFirstLastPara="1" rIns="91425" wrap="square" tIns="91425">
            <a:normAutofit fontScale="62500" lnSpcReduction="20000"/>
          </a:bodyPr>
          <a:lstStyle/>
          <a:p>
            <a:pPr indent="-300037" lvl="0" marL="457200" rtl="0" algn="l">
              <a:spcBef>
                <a:spcPts val="0"/>
              </a:spcBef>
              <a:spcAft>
                <a:spcPts val="0"/>
              </a:spcAft>
              <a:buSzPct val="100000"/>
              <a:buChar char="-"/>
            </a:pPr>
            <a:r>
              <a:rPr lang="en"/>
              <a:t>Several students in the Des Moines Public School District, Iowa, wore black armbands in protest of the Vietnam War.</a:t>
            </a:r>
            <a:endParaRPr/>
          </a:p>
          <a:p>
            <a:pPr indent="-300037" lvl="0" marL="457200" rtl="0" algn="l">
              <a:spcBef>
                <a:spcPts val="1000"/>
              </a:spcBef>
              <a:spcAft>
                <a:spcPts val="0"/>
              </a:spcAft>
              <a:buSzPct val="100000"/>
              <a:buChar char="-"/>
            </a:pPr>
            <a:r>
              <a:rPr lang="en"/>
              <a:t>When the district learned of plans for this act of protest, they implemented a policy saying wearing an armband in protest would lead to student suspension. </a:t>
            </a:r>
            <a:endParaRPr/>
          </a:p>
          <a:p>
            <a:pPr indent="-300037" lvl="0" marL="457200" rtl="0" algn="l">
              <a:spcBef>
                <a:spcPts val="1000"/>
              </a:spcBef>
              <a:spcAft>
                <a:spcPts val="0"/>
              </a:spcAft>
              <a:buSzPct val="100000"/>
              <a:buChar char="-"/>
            </a:pPr>
            <a:r>
              <a:rPr lang="en"/>
              <a:t>Students chose to wear the armbands anyway and argued the policy violated their First Amendment Rights.</a:t>
            </a:r>
            <a:endParaRPr/>
          </a:p>
          <a:p>
            <a:pPr indent="-300037" lvl="0" marL="457200" rtl="0" algn="l">
              <a:spcBef>
                <a:spcPts val="1000"/>
              </a:spcBef>
              <a:spcAft>
                <a:spcPts val="0"/>
              </a:spcAft>
              <a:buSzPct val="100000"/>
              <a:buChar char="-"/>
            </a:pPr>
            <a:r>
              <a:rPr lang="en"/>
              <a:t>The Supreme Court agreed.</a:t>
            </a:r>
            <a:endParaRPr/>
          </a:p>
          <a:p>
            <a:pPr indent="0" lvl="0" marL="457200" rtl="0" algn="l">
              <a:spcBef>
                <a:spcPts val="1000"/>
              </a:spcBef>
              <a:spcAft>
                <a:spcPts val="0"/>
              </a:spcAft>
              <a:buNone/>
            </a:pPr>
            <a:r>
              <a:t/>
            </a:r>
            <a:endParaRPr/>
          </a:p>
          <a:p>
            <a:pPr indent="0" lvl="0" marL="0" rtl="0" algn="l">
              <a:spcBef>
                <a:spcPts val="1000"/>
              </a:spcBef>
              <a:spcAft>
                <a:spcPts val="0"/>
              </a:spcAft>
              <a:buNone/>
            </a:pPr>
            <a:r>
              <a:rPr lang="en"/>
              <a:t>"It can hardly be argued that either students or teachers shed their constitutional rights to freedom of speech or expression at the schoolhouse gate.”</a:t>
            </a:r>
            <a:endParaRPr/>
          </a:p>
          <a:p>
            <a:pPr indent="0" lvl="0" marL="0" rtl="0" algn="l">
              <a:spcBef>
                <a:spcPts val="1000"/>
              </a:spcBef>
              <a:spcAft>
                <a:spcPts val="1000"/>
              </a:spcAft>
              <a:buNone/>
            </a:pPr>
            <a:r>
              <a:t/>
            </a:r>
            <a:endParaRPr/>
          </a:p>
        </p:txBody>
      </p:sp>
      <p:pic>
        <p:nvPicPr>
          <p:cNvPr id="76" name="Google Shape;76;p16"/>
          <p:cNvPicPr preferRelativeResize="0"/>
          <p:nvPr/>
        </p:nvPicPr>
        <p:blipFill>
          <a:blip r:embed="rId3">
            <a:alphaModFix/>
          </a:blip>
          <a:stretch>
            <a:fillRect/>
          </a:stretch>
        </p:blipFill>
        <p:spPr>
          <a:xfrm>
            <a:off x="220525" y="1533475"/>
            <a:ext cx="4309101" cy="322423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400"/>
              <a:t>What Can Students Write in School Newspapers?</a:t>
            </a:r>
            <a:endParaRPr sz="2400"/>
          </a:p>
          <a:p>
            <a:pPr indent="0" lvl="0" marL="0" rtl="0" algn="l">
              <a:spcBef>
                <a:spcPts val="0"/>
              </a:spcBef>
              <a:spcAft>
                <a:spcPts val="0"/>
              </a:spcAft>
              <a:buSzPts val="990"/>
              <a:buNone/>
            </a:pPr>
            <a:r>
              <a:rPr lang="en" sz="2400"/>
              <a:t>Hazelwood School District vs. Kuhlmeier (1988)</a:t>
            </a:r>
            <a:endParaRPr sz="2400"/>
          </a:p>
        </p:txBody>
      </p:sp>
      <p:sp>
        <p:nvSpPr>
          <p:cNvPr id="82" name="Google Shape;82;p17"/>
          <p:cNvSpPr txBox="1"/>
          <p:nvPr>
            <p:ph idx="1" type="body"/>
          </p:nvPr>
        </p:nvSpPr>
        <p:spPr>
          <a:xfrm>
            <a:off x="311700" y="1533475"/>
            <a:ext cx="4295400" cy="33207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Char char="-"/>
            </a:pPr>
            <a:r>
              <a:rPr lang="en"/>
              <a:t>Two student-written articles at Hazelwood East High School in Missouri–one on teen pregnancy and one on divorce–were removed from the school paper pre-publication.</a:t>
            </a:r>
            <a:endParaRPr/>
          </a:p>
          <a:p>
            <a:pPr indent="-325755" lvl="0" marL="457200" rtl="0" algn="l">
              <a:spcBef>
                <a:spcPts val="1000"/>
              </a:spcBef>
              <a:spcAft>
                <a:spcPts val="0"/>
              </a:spcAft>
              <a:buSzPct val="100000"/>
              <a:buChar char="-"/>
            </a:pPr>
            <a:r>
              <a:rPr lang="en"/>
              <a:t>Students sued over violation of their First Amendment rights. </a:t>
            </a:r>
            <a:endParaRPr/>
          </a:p>
          <a:p>
            <a:pPr indent="-325755" lvl="0" marL="457200" rtl="0" algn="l">
              <a:spcBef>
                <a:spcPts val="1000"/>
              </a:spcBef>
              <a:spcAft>
                <a:spcPts val="0"/>
              </a:spcAft>
              <a:buSzPct val="100000"/>
              <a:buChar char="-"/>
            </a:pPr>
            <a:r>
              <a:rPr lang="en"/>
              <a:t>The Supreme Court sided with the district: the school-sponsored newspaper was not a public forum, but a limited forum, and thus, it could be censored. </a:t>
            </a:r>
            <a:endParaRPr/>
          </a:p>
          <a:p>
            <a:pPr indent="0" lvl="0" marL="0" rtl="0" algn="l">
              <a:spcBef>
                <a:spcPts val="1000"/>
              </a:spcBef>
              <a:spcAft>
                <a:spcPts val="1000"/>
              </a:spcAft>
              <a:buNone/>
            </a:pPr>
            <a:r>
              <a:t/>
            </a:r>
            <a:endParaRPr/>
          </a:p>
        </p:txBody>
      </p:sp>
      <p:pic>
        <p:nvPicPr>
          <p:cNvPr id="83" name="Google Shape;83;p17"/>
          <p:cNvPicPr preferRelativeResize="0"/>
          <p:nvPr/>
        </p:nvPicPr>
        <p:blipFill>
          <a:blip r:embed="rId3">
            <a:alphaModFix/>
          </a:blip>
          <a:stretch>
            <a:fillRect/>
          </a:stretch>
        </p:blipFill>
        <p:spPr>
          <a:xfrm>
            <a:off x="4698175" y="1422200"/>
            <a:ext cx="4232099" cy="314162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txBox="1"/>
          <p:nvPr>
            <p:ph type="title"/>
          </p:nvPr>
        </p:nvSpPr>
        <p:spPr>
          <a:xfrm>
            <a:off x="311700" y="2926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400"/>
              <a:t>Free–and Not So Free–Speech</a:t>
            </a:r>
            <a:endParaRPr sz="2400"/>
          </a:p>
        </p:txBody>
      </p:sp>
      <p:sp>
        <p:nvSpPr>
          <p:cNvPr id="89" name="Google Shape;89;p18"/>
          <p:cNvSpPr txBox="1"/>
          <p:nvPr>
            <p:ph idx="1" type="body"/>
          </p:nvPr>
        </p:nvSpPr>
        <p:spPr>
          <a:xfrm>
            <a:off x="311700" y="874575"/>
            <a:ext cx="8520600" cy="3689700"/>
          </a:xfrm>
          <a:prstGeom prst="rect">
            <a:avLst/>
          </a:prstGeom>
        </p:spPr>
        <p:txBody>
          <a:bodyPr anchorCtr="0" anchor="t" bIns="91425" lIns="91425" spcFirstLastPara="1" rIns="91425" wrap="square" tIns="91425">
            <a:noAutofit/>
          </a:bodyPr>
          <a:lstStyle/>
          <a:p>
            <a:pPr indent="-334010" lvl="0" marL="457200" rtl="0" algn="l">
              <a:lnSpc>
                <a:spcPct val="105000"/>
              </a:lnSpc>
              <a:spcBef>
                <a:spcPts val="0"/>
              </a:spcBef>
              <a:spcAft>
                <a:spcPts val="0"/>
              </a:spcAft>
              <a:buSzPts val="1660"/>
              <a:buChar char="-"/>
            </a:pPr>
            <a:r>
              <a:rPr lang="en" sz="1660"/>
              <a:t>Morse vs. Frederick (2007): Student speech can be punished or limited by educators if it relates to promoting illegal drug use.</a:t>
            </a:r>
            <a:endParaRPr sz="1660"/>
          </a:p>
          <a:p>
            <a:pPr indent="0" lvl="0" marL="0" rtl="0" algn="l">
              <a:lnSpc>
                <a:spcPct val="105000"/>
              </a:lnSpc>
              <a:spcBef>
                <a:spcPts val="1000"/>
              </a:spcBef>
              <a:spcAft>
                <a:spcPts val="0"/>
              </a:spcAft>
              <a:buSzPts val="770"/>
              <a:buNone/>
            </a:pPr>
            <a:r>
              <a:t/>
            </a:r>
            <a:endParaRPr sz="1660"/>
          </a:p>
          <a:p>
            <a:pPr indent="-334010" lvl="0" marL="457200" rtl="0" algn="l">
              <a:lnSpc>
                <a:spcPct val="105000"/>
              </a:lnSpc>
              <a:spcBef>
                <a:spcPts val="1000"/>
              </a:spcBef>
              <a:spcAft>
                <a:spcPts val="0"/>
              </a:spcAft>
              <a:buSzPts val="1660"/>
              <a:buChar char="-"/>
            </a:pPr>
            <a:r>
              <a:rPr lang="en" sz="1660"/>
              <a:t>Brandenburg</a:t>
            </a:r>
            <a:r>
              <a:rPr lang="en" sz="1660"/>
              <a:t> vs. Ohio (1969): The government cannot punish inflammatory speech unless it is meant to incite </a:t>
            </a:r>
            <a:r>
              <a:rPr i="1" lang="en" sz="1660"/>
              <a:t>imminent </a:t>
            </a:r>
            <a:r>
              <a:rPr lang="en" sz="1660"/>
              <a:t>lawlessness.</a:t>
            </a:r>
            <a:endParaRPr sz="1660"/>
          </a:p>
          <a:p>
            <a:pPr indent="0" lvl="0" marL="0" rtl="0" algn="l">
              <a:lnSpc>
                <a:spcPct val="105000"/>
              </a:lnSpc>
              <a:spcBef>
                <a:spcPts val="1000"/>
              </a:spcBef>
              <a:spcAft>
                <a:spcPts val="0"/>
              </a:spcAft>
              <a:buSzPts val="770"/>
              <a:buNone/>
            </a:pPr>
            <a:r>
              <a:t/>
            </a:r>
            <a:endParaRPr sz="1660"/>
          </a:p>
          <a:p>
            <a:pPr indent="-334010" lvl="0" marL="457200" rtl="0" algn="l">
              <a:lnSpc>
                <a:spcPct val="105000"/>
              </a:lnSpc>
              <a:spcBef>
                <a:spcPts val="1000"/>
              </a:spcBef>
              <a:spcAft>
                <a:spcPts val="0"/>
              </a:spcAft>
              <a:buSzPts val="1660"/>
              <a:buChar char="-"/>
            </a:pPr>
            <a:r>
              <a:rPr lang="en" sz="1660"/>
              <a:t>New York Times vs. Sullivan (1964): Public officials have to meet a higher threshold and show proof of actual malice to sue over defamation.</a:t>
            </a:r>
            <a:endParaRPr sz="1660"/>
          </a:p>
          <a:p>
            <a:pPr indent="0" lvl="0" marL="0" rtl="0" algn="l">
              <a:lnSpc>
                <a:spcPct val="105000"/>
              </a:lnSpc>
              <a:spcBef>
                <a:spcPts val="1000"/>
              </a:spcBef>
              <a:spcAft>
                <a:spcPts val="0"/>
              </a:spcAft>
              <a:buSzPts val="770"/>
              <a:buNone/>
            </a:pPr>
            <a:r>
              <a:t/>
            </a:r>
            <a:endParaRPr sz="1660"/>
          </a:p>
          <a:p>
            <a:pPr indent="-334010" lvl="0" marL="457200" rtl="0" algn="l">
              <a:lnSpc>
                <a:spcPct val="105000"/>
              </a:lnSpc>
              <a:spcBef>
                <a:spcPts val="1000"/>
              </a:spcBef>
              <a:spcAft>
                <a:spcPts val="0"/>
              </a:spcAft>
              <a:buSzPts val="1660"/>
              <a:buChar char="-"/>
            </a:pPr>
            <a:r>
              <a:rPr lang="en" sz="1660"/>
              <a:t>West Virginia State Board of Education vs. Barnette (1943): The government cannot make anyone take an oath or pledge, religious or not, if they do not want to. This decision is about the Freedom of Speech as it applies to not speaking.</a:t>
            </a:r>
            <a:endParaRPr sz="1660"/>
          </a:p>
          <a:p>
            <a:pPr indent="0" lvl="0" marL="0" rtl="0" algn="l">
              <a:lnSpc>
                <a:spcPct val="105000"/>
              </a:lnSpc>
              <a:spcBef>
                <a:spcPts val="1000"/>
              </a:spcBef>
              <a:spcAft>
                <a:spcPts val="1000"/>
              </a:spcAft>
              <a:buSzPts val="770"/>
              <a:buNone/>
            </a:pPr>
            <a:r>
              <a:t/>
            </a:r>
            <a:endParaRPr sz="166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400"/>
              <a:t>Obscenity &amp; Pornography</a:t>
            </a:r>
            <a:endParaRPr sz="2400"/>
          </a:p>
        </p:txBody>
      </p:sp>
      <p:sp>
        <p:nvSpPr>
          <p:cNvPr id="95" name="Google Shape;95;p19"/>
          <p:cNvSpPr txBox="1"/>
          <p:nvPr>
            <p:ph idx="1" type="body"/>
          </p:nvPr>
        </p:nvSpPr>
        <p:spPr>
          <a:xfrm>
            <a:off x="311700" y="1533475"/>
            <a:ext cx="4649700" cy="2871000"/>
          </a:xfrm>
          <a:prstGeom prst="rect">
            <a:avLst/>
          </a:prstGeom>
        </p:spPr>
        <p:txBody>
          <a:bodyPr anchorCtr="0" anchor="t" bIns="91425" lIns="91425" spcFirstLastPara="1" rIns="91425" wrap="square" tIns="91425">
            <a:normAutofit fontScale="77500" lnSpcReduction="20000"/>
          </a:bodyPr>
          <a:lstStyle/>
          <a:p>
            <a:pPr indent="0" lvl="0" marL="0" rtl="0" algn="l">
              <a:spcBef>
                <a:spcPts val="0"/>
              </a:spcBef>
              <a:spcAft>
                <a:spcPts val="0"/>
              </a:spcAft>
              <a:buNone/>
            </a:pPr>
            <a:r>
              <a:rPr lang="en"/>
              <a:t>Miller vs. California (1973) created the legal standard for obscenity. </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
              <a:t>The Miller Test is a three-prong test to determine whether or not material is truly obscene per government definition, as opposed to deemed inappropriate through personal taste. </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
              <a:t>For material to be “obscene,” it must fail all of the prongs.</a:t>
            </a:r>
            <a:endParaRPr/>
          </a:p>
          <a:p>
            <a:pPr indent="0" lvl="0" marL="0" rtl="0" algn="l">
              <a:spcBef>
                <a:spcPts val="1000"/>
              </a:spcBef>
              <a:spcAft>
                <a:spcPts val="1000"/>
              </a:spcAft>
              <a:buNone/>
            </a:pPr>
            <a:r>
              <a:t/>
            </a:r>
            <a:endParaRPr/>
          </a:p>
        </p:txBody>
      </p:sp>
      <p:pic>
        <p:nvPicPr>
          <p:cNvPr id="96" name="Google Shape;96;p19"/>
          <p:cNvPicPr preferRelativeResize="0"/>
          <p:nvPr/>
        </p:nvPicPr>
        <p:blipFill>
          <a:blip r:embed="rId3">
            <a:alphaModFix/>
          </a:blip>
          <a:stretch>
            <a:fillRect/>
          </a:stretch>
        </p:blipFill>
        <p:spPr>
          <a:xfrm>
            <a:off x="5045675" y="661263"/>
            <a:ext cx="3820975" cy="382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